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67" r:id="rId2"/>
    <p:sldId id="3955" r:id="rId3"/>
    <p:sldId id="3956" r:id="rId4"/>
    <p:sldId id="3957" r:id="rId5"/>
    <p:sldId id="3958" r:id="rId6"/>
    <p:sldId id="3959" r:id="rId7"/>
    <p:sldId id="3960" r:id="rId8"/>
    <p:sldId id="3961" r:id="rId9"/>
    <p:sldId id="3962" r:id="rId10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C" initials="P" lastIdx="1" clrIdx="0">
    <p:extLst>
      <p:ext uri="{19B8F6BF-5375-455C-9EA6-DF929625EA0E}">
        <p15:presenceInfo xmlns:p15="http://schemas.microsoft.com/office/powerpoint/2012/main" userId="P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251C"/>
    <a:srgbClr val="E5F5FC"/>
    <a:srgbClr val="00A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4" autoAdjust="0"/>
    <p:restoredTop sz="93432" autoAdjust="0"/>
  </p:normalViewPr>
  <p:slideViewPr>
    <p:cSldViewPr showGuides="1">
      <p:cViewPr varScale="1">
        <p:scale>
          <a:sx n="75" d="100"/>
          <a:sy n="75" d="100"/>
        </p:scale>
        <p:origin x="965" y="53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CB2FB5-AA7D-5C80-0DCB-D2CF18B0A2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DF6C927C-2310-F8C3-62C9-FD4649784C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286E9406-70B5-A0B5-89FA-8EEAA0D6FFFA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92645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26037D-5166-C41F-B33A-28B6F8A579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3E8C6F72-30ED-7316-D2FB-ACDDD7A9120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E14D0CE2-4FD3-65B2-F76B-9A683ECD101A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89290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777EE4-4E32-60EA-41B1-888FAD5AE7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0370483D-F342-5BD8-0E2B-6A50CEA0CD6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747AD2F6-2C42-DDC6-821C-288C2BCB1A6D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77831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06F970-345E-DDC8-1235-691B6C22AB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84FD6F7C-D1D6-B0CB-11E6-01F11D066F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2AA1E530-F06D-EDE7-59FD-0D8D4B2AA2DA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7639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7B28AB-6B5F-8CD5-634C-D0A2BE8D15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0AB2FDCD-3F9C-A1F5-FDB4-4852374952E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84A42101-3A23-215E-3C27-29EF6D5BCE69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66483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30CE5A-96C9-A93E-91E4-05C81AB6F8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33EF11F1-50D0-BB70-E9B0-643433B3598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219209BE-EB1F-72D9-1F4C-8853D8ECB5B9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46681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C2A849-D56F-E576-F4CF-86B6DBB9C0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65806D1E-9810-69E8-2E1C-B8492791E47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B312F114-86F8-29D3-2B51-8E2AEB1C1FF7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92606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63C346-C3AE-786E-F347-F0FF985EB5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23642295-56C6-FA37-2628-3CFBDB7D5E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5DE14D45-9043-2740-E287-7A7D0418BB8B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0068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/>
          <p:cNvSpPr txBox="1"/>
          <p:nvPr userDrawn="1"/>
        </p:nvSpPr>
        <p:spPr>
          <a:xfrm>
            <a:off x="381000" y="38100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知识导航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典例导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典例导思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07035" y="6165215"/>
            <a:ext cx="1901825" cy="6934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DB678EE6-B302-1852-1A9D-66B86347C835}"/>
              </a:ext>
            </a:extLst>
          </p:cNvPr>
          <p:cNvSpPr txBox="1"/>
          <p:nvPr/>
        </p:nvSpPr>
        <p:spPr>
          <a:xfrm>
            <a:off x="1559685" y="2348925"/>
            <a:ext cx="989355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课时　一元二次方程的解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F495EB-E881-4583-146E-91433C7EC0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6.jpeg">
            <a:extLst>
              <a:ext uri="{FF2B5EF4-FFF2-40B4-BE49-F238E27FC236}">
                <a16:creationId xmlns:a16="http://schemas.microsoft.com/office/drawing/2014/main" id="{214189B2-73AF-A838-D2EB-76AEC64504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5900" y="620805"/>
            <a:ext cx="2706571" cy="39597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535D6C6C-C848-D0E3-5964-B8338DCD3881}"/>
              </a:ext>
            </a:extLst>
          </p:cNvPr>
          <p:cNvSpPr txBox="1"/>
          <p:nvPr/>
        </p:nvSpPr>
        <p:spPr>
          <a:xfrm>
            <a:off x="623620" y="1145757"/>
            <a:ext cx="7848545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=-1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是方程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=0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的解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则有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=0	                           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=0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=0	                           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=0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6CF79BA4-7DD5-F324-0F71-0212118F309C}"/>
              </a:ext>
            </a:extLst>
          </p:cNvPr>
          <p:cNvSpPr txBox="1"/>
          <p:nvPr/>
        </p:nvSpPr>
        <p:spPr>
          <a:xfrm>
            <a:off x="655269" y="2774437"/>
            <a:ext cx="1077830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(2025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·重庆南开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根据下列表格的对应值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判断方程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-1=0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一个解的取值范围是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559AF0C8-6C2A-7B55-3DF1-C8F89B61AB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9664287"/>
              </p:ext>
            </p:extLst>
          </p:nvPr>
        </p:nvGraphicFramePr>
        <p:xfrm>
          <a:off x="2279735" y="3876781"/>
          <a:ext cx="7056488" cy="911860"/>
        </p:xfrm>
        <a:graphic>
          <a:graphicData uri="http://schemas.openxmlformats.org/drawingml/2006/table">
            <a:tbl>
              <a:tblPr firstRow="1" firstCol="1" bandRow="1"/>
              <a:tblGrid>
                <a:gridCol w="1476334">
                  <a:extLst>
                    <a:ext uri="{9D8B030D-6E8A-4147-A177-3AD203B41FA5}">
                      <a16:colId xmlns:a16="http://schemas.microsoft.com/office/drawing/2014/main" val="565503003"/>
                    </a:ext>
                  </a:extLst>
                </a:gridCol>
                <a:gridCol w="1251957">
                  <a:extLst>
                    <a:ext uri="{9D8B030D-6E8A-4147-A177-3AD203B41FA5}">
                      <a16:colId xmlns:a16="http://schemas.microsoft.com/office/drawing/2014/main" val="1035547754"/>
                    </a:ext>
                  </a:extLst>
                </a:gridCol>
                <a:gridCol w="1073107">
                  <a:extLst>
                    <a:ext uri="{9D8B030D-6E8A-4147-A177-3AD203B41FA5}">
                      <a16:colId xmlns:a16="http://schemas.microsoft.com/office/drawing/2014/main" val="3043370445"/>
                    </a:ext>
                  </a:extLst>
                </a:gridCol>
                <a:gridCol w="1251957">
                  <a:extLst>
                    <a:ext uri="{9D8B030D-6E8A-4147-A177-3AD203B41FA5}">
                      <a16:colId xmlns:a16="http://schemas.microsoft.com/office/drawing/2014/main" val="3105676946"/>
                    </a:ext>
                  </a:extLst>
                </a:gridCol>
                <a:gridCol w="1073107">
                  <a:extLst>
                    <a:ext uri="{9D8B030D-6E8A-4147-A177-3AD203B41FA5}">
                      <a16:colId xmlns:a16="http://schemas.microsoft.com/office/drawing/2014/main" val="2179687846"/>
                    </a:ext>
                  </a:extLst>
                </a:gridCol>
                <a:gridCol w="930026">
                  <a:extLst>
                    <a:ext uri="{9D8B030D-6E8A-4147-A177-3AD203B41FA5}">
                      <a16:colId xmlns:a16="http://schemas.microsoft.com/office/drawing/2014/main" val="2611536232"/>
                    </a:ext>
                  </a:extLst>
                </a:gridCol>
              </a:tblGrid>
              <a:tr h="21145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endParaRPr lang="zh-CN" sz="2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0.59</a:t>
                      </a:r>
                      <a:endParaRPr lang="zh-CN" sz="2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0.60</a:t>
                      </a:r>
                      <a:endParaRPr lang="zh-CN" sz="2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0.61</a:t>
                      </a:r>
                      <a:endParaRPr lang="zh-CN" sz="2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0.62</a:t>
                      </a:r>
                      <a:endParaRPr lang="zh-CN" sz="2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0.63</a:t>
                      </a:r>
                      <a:endParaRPr lang="zh-CN" sz="2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18978"/>
                  </a:ext>
                </a:extLst>
              </a:tr>
              <a:tr h="41783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28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+x-1</a:t>
                      </a:r>
                      <a:endParaRPr lang="zh-CN" sz="2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-0.062</a:t>
                      </a:r>
                      <a:endParaRPr lang="zh-CN" sz="2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-0.04</a:t>
                      </a:r>
                      <a:endParaRPr lang="zh-CN" sz="2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-0.018</a:t>
                      </a:r>
                      <a:endParaRPr lang="zh-CN" sz="2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0.004</a:t>
                      </a:r>
                      <a:endParaRPr lang="zh-CN" sz="2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0.027</a:t>
                      </a:r>
                      <a:endParaRPr lang="zh-CN" sz="2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457637"/>
                  </a:ext>
                </a:extLst>
              </a:tr>
            </a:tbl>
          </a:graphicData>
        </a:graphic>
      </p:graphicFrame>
      <p:sp>
        <p:nvSpPr>
          <p:cNvPr id="10" name="文本框 9">
            <a:extLst>
              <a:ext uri="{FF2B5EF4-FFF2-40B4-BE49-F238E27FC236}">
                <a16:creationId xmlns:a16="http://schemas.microsoft.com/office/drawing/2014/main" id="{4F5D3F00-CB53-996A-C9A7-E3002AB2E76C}"/>
              </a:ext>
            </a:extLst>
          </p:cNvPr>
          <p:cNvSpPr txBox="1"/>
          <p:nvPr/>
        </p:nvSpPr>
        <p:spPr>
          <a:xfrm>
            <a:off x="650384" y="4952153"/>
            <a:ext cx="1048108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59&lt;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&lt;0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	                B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60&lt;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&lt;0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61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61&lt;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&lt;0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62	                D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62&lt;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&lt;0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63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73D27B50-3D8D-B8AB-CEE9-C32670C7BE1D}"/>
              </a:ext>
            </a:extLst>
          </p:cNvPr>
          <p:cNvSpPr txBox="1"/>
          <p:nvPr/>
        </p:nvSpPr>
        <p:spPr>
          <a:xfrm>
            <a:off x="6672040" y="1180287"/>
            <a:ext cx="5760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5892D98A-52F0-C101-FD21-B4112EAD6A78}"/>
              </a:ext>
            </a:extLst>
          </p:cNvPr>
          <p:cNvSpPr txBox="1"/>
          <p:nvPr/>
        </p:nvSpPr>
        <p:spPr>
          <a:xfrm>
            <a:off x="3230063" y="3212985"/>
            <a:ext cx="63378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29906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4E866A-A324-99E6-D0AD-478F91C3A1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E9D8EB18-C6A7-F9E5-C605-5D595AF0558B}"/>
              </a:ext>
            </a:extLst>
          </p:cNvPr>
          <p:cNvSpPr txBox="1"/>
          <p:nvPr/>
        </p:nvSpPr>
        <p:spPr>
          <a:xfrm>
            <a:off x="695624" y="692810"/>
            <a:ext cx="10872755" cy="19495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已知关于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的一元二次方程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-1)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-1=0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的一个根是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的值为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A.-1	             B.1	              C.1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-1	               D.2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58FC6253-C7D2-8632-037E-38ED647CC38E}"/>
              </a:ext>
            </a:extLst>
          </p:cNvPr>
          <p:cNvSpPr txBox="1"/>
          <p:nvPr/>
        </p:nvSpPr>
        <p:spPr>
          <a:xfrm>
            <a:off x="659622" y="2780955"/>
            <a:ext cx="10872755" cy="25958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若一元二次方程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-6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=0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的一个解是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=3,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013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-1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的值为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(2025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·重庆巴蜀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=1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是一元二次方程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+2=0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的解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的值为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BF384C25-CEC2-63CB-5EE5-A8A5DE40379F}"/>
              </a:ext>
            </a:extLst>
          </p:cNvPr>
          <p:cNvSpPr txBox="1"/>
          <p:nvPr/>
        </p:nvSpPr>
        <p:spPr>
          <a:xfrm>
            <a:off x="1127655" y="1481206"/>
            <a:ext cx="4320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433C9876-804C-42E1-3A1F-9BD846FAF910}"/>
              </a:ext>
            </a:extLst>
          </p:cNvPr>
          <p:cNvSpPr txBox="1"/>
          <p:nvPr/>
        </p:nvSpPr>
        <p:spPr>
          <a:xfrm>
            <a:off x="1487680" y="3574434"/>
            <a:ext cx="10800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2800" b="1" i="1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025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97172A7C-08D5-FB72-C9FA-89AA6E547326}"/>
              </a:ext>
            </a:extLst>
          </p:cNvPr>
          <p:cNvSpPr txBox="1"/>
          <p:nvPr/>
        </p:nvSpPr>
        <p:spPr>
          <a:xfrm>
            <a:off x="1487680" y="4853574"/>
            <a:ext cx="4320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25729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783F70-4CB1-EFB2-3191-B724A52526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3B684177-38F2-3946-4218-03435177485D}"/>
              </a:ext>
            </a:extLst>
          </p:cNvPr>
          <p:cNvSpPr txBox="1"/>
          <p:nvPr/>
        </p:nvSpPr>
        <p:spPr>
          <a:xfrm>
            <a:off x="551615" y="980830"/>
            <a:ext cx="10800750" cy="42655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(1)(2025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·重庆八中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是方程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+3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-4=0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的一个根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则代数式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+3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的值等于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20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为方程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-7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+4=0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的一个根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+7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-8=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200000"/>
              </a:lnSpc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(3)(2025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·成都七中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是方程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+3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-1=0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的根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则式子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+6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025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的值为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BA7DA2DB-935D-CC0E-C8A4-7BC8996E950B}"/>
              </a:ext>
            </a:extLst>
          </p:cNvPr>
          <p:cNvSpPr txBox="1"/>
          <p:nvPr/>
        </p:nvSpPr>
        <p:spPr>
          <a:xfrm>
            <a:off x="3287805" y="2132910"/>
            <a:ext cx="36002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481E57B0-C2E7-1461-EF55-C44BA391594B}"/>
              </a:ext>
            </a:extLst>
          </p:cNvPr>
          <p:cNvSpPr txBox="1"/>
          <p:nvPr/>
        </p:nvSpPr>
        <p:spPr>
          <a:xfrm>
            <a:off x="8400160" y="2996970"/>
            <a:ext cx="53290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1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B6F9EFC1-7D9F-4DD4-B264-9FD159AA01D8}"/>
              </a:ext>
            </a:extLst>
          </p:cNvPr>
          <p:cNvSpPr txBox="1"/>
          <p:nvPr/>
        </p:nvSpPr>
        <p:spPr>
          <a:xfrm>
            <a:off x="1919710" y="4653085"/>
            <a:ext cx="10800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2800" b="1" i="1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027</a:t>
            </a:r>
            <a:r>
              <a:rPr kumimoji="0" lang="zh-CN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23546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DF1AD9-3F1F-F30A-89A8-7A8DCA7D8D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52ADF125-9D93-F889-FF61-C2A6C0AB6459}"/>
              </a:ext>
            </a:extLst>
          </p:cNvPr>
          <p:cNvSpPr txBox="1"/>
          <p:nvPr/>
        </p:nvSpPr>
        <p:spPr>
          <a:xfrm>
            <a:off x="695625" y="620805"/>
            <a:ext cx="928864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首先完成下表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然后估计方程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-5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-7=0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-2=0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的解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表格 4">
                <a:extLst>
                  <a:ext uri="{FF2B5EF4-FFF2-40B4-BE49-F238E27FC236}">
                    <a16:creationId xmlns:a16="http://schemas.microsoft.com/office/drawing/2014/main" id="{92CB01E0-6C1F-D049-C4A5-A25557B5A5B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03371226"/>
                  </p:ext>
                </p:extLst>
              </p:nvPr>
            </p:nvGraphicFramePr>
            <p:xfrm>
              <a:off x="1631690" y="1340855"/>
              <a:ext cx="8352581" cy="3024212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779815">
                      <a:extLst>
                        <a:ext uri="{9D8B030D-6E8A-4147-A177-3AD203B41FA5}">
                          <a16:colId xmlns:a16="http://schemas.microsoft.com/office/drawing/2014/main" val="2252546476"/>
                        </a:ext>
                      </a:extLst>
                    </a:gridCol>
                    <a:gridCol w="522498">
                      <a:extLst>
                        <a:ext uri="{9D8B030D-6E8A-4147-A177-3AD203B41FA5}">
                          <a16:colId xmlns:a16="http://schemas.microsoft.com/office/drawing/2014/main" val="3183246618"/>
                        </a:ext>
                      </a:extLst>
                    </a:gridCol>
                    <a:gridCol w="732974">
                      <a:extLst>
                        <a:ext uri="{9D8B030D-6E8A-4147-A177-3AD203B41FA5}">
                          <a16:colId xmlns:a16="http://schemas.microsoft.com/office/drawing/2014/main" val="3262379009"/>
                        </a:ext>
                      </a:extLst>
                    </a:gridCol>
                    <a:gridCol w="607428">
                      <a:extLst>
                        <a:ext uri="{9D8B030D-6E8A-4147-A177-3AD203B41FA5}">
                          <a16:colId xmlns:a16="http://schemas.microsoft.com/office/drawing/2014/main" val="1788797827"/>
                        </a:ext>
                      </a:extLst>
                    </a:gridCol>
                    <a:gridCol w="732974">
                      <a:extLst>
                        <a:ext uri="{9D8B030D-6E8A-4147-A177-3AD203B41FA5}">
                          <a16:colId xmlns:a16="http://schemas.microsoft.com/office/drawing/2014/main" val="3849006804"/>
                        </a:ext>
                      </a:extLst>
                    </a:gridCol>
                    <a:gridCol w="732974">
                      <a:extLst>
                        <a:ext uri="{9D8B030D-6E8A-4147-A177-3AD203B41FA5}">
                          <a16:colId xmlns:a16="http://schemas.microsoft.com/office/drawing/2014/main" val="2143640038"/>
                        </a:ext>
                      </a:extLst>
                    </a:gridCol>
                    <a:gridCol w="732974">
                      <a:extLst>
                        <a:ext uri="{9D8B030D-6E8A-4147-A177-3AD203B41FA5}">
                          <a16:colId xmlns:a16="http://schemas.microsoft.com/office/drawing/2014/main" val="3380256944"/>
                        </a:ext>
                      </a:extLst>
                    </a:gridCol>
                    <a:gridCol w="522498">
                      <a:extLst>
                        <a:ext uri="{9D8B030D-6E8A-4147-A177-3AD203B41FA5}">
                          <a16:colId xmlns:a16="http://schemas.microsoft.com/office/drawing/2014/main" val="62499175"/>
                        </a:ext>
                      </a:extLst>
                    </a:gridCol>
                    <a:gridCol w="732974">
                      <a:extLst>
                        <a:ext uri="{9D8B030D-6E8A-4147-A177-3AD203B41FA5}">
                          <a16:colId xmlns:a16="http://schemas.microsoft.com/office/drawing/2014/main" val="232717174"/>
                        </a:ext>
                      </a:extLst>
                    </a:gridCol>
                    <a:gridCol w="522498">
                      <a:extLst>
                        <a:ext uri="{9D8B030D-6E8A-4147-A177-3AD203B41FA5}">
                          <a16:colId xmlns:a16="http://schemas.microsoft.com/office/drawing/2014/main" val="1117737441"/>
                        </a:ext>
                      </a:extLst>
                    </a:gridCol>
                    <a:gridCol w="732974">
                      <a:extLst>
                        <a:ext uri="{9D8B030D-6E8A-4147-A177-3AD203B41FA5}">
                          <a16:colId xmlns:a16="http://schemas.microsoft.com/office/drawing/2014/main" val="3378986489"/>
                        </a:ext>
                      </a:extLst>
                    </a:gridCol>
                  </a:tblGrid>
                  <a:tr h="1193223"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sz="28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x</a:t>
                          </a:r>
                          <a:endParaRPr lang="zh-CN" sz="2800" b="1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sz="28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zh-CN" sz="2800" b="1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sz="28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8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sz="28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endParaRPr lang="zh-CN" sz="2800" b="1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sz="28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zh-CN" sz="2800" b="1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zh-CN" sz="28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8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方正书宋_GBK"/>
                                        <a:cs typeface="Times New Roman" panose="02020603050405020304" pitchFamily="18" charset="0"/>
                                      </a:rPr>
                                      <m:t>𝟏</m:t>
                                    </m:r>
                                  </m:num>
                                  <m:den>
                                    <m:r>
                                      <a:rPr lang="en-US" sz="28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方正书宋_GBK"/>
                                        <a:cs typeface="Times New Roman" panose="02020603050405020304" pitchFamily="18" charset="0"/>
                                      </a:rPr>
                                      <m:t>𝟐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zh-CN" sz="2800" b="1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sz="28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zh-CN" sz="2800" b="1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zh-CN" sz="28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8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方正书宋_GBK"/>
                                        <a:cs typeface="Times New Roman" panose="02020603050405020304" pitchFamily="18" charset="0"/>
                                      </a:rPr>
                                      <m:t>𝟑</m:t>
                                    </m:r>
                                  </m:num>
                                  <m:den>
                                    <m:r>
                                      <a:rPr lang="en-US" sz="28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方正书宋_GBK"/>
                                        <a:cs typeface="Times New Roman" panose="02020603050405020304" pitchFamily="18" charset="0"/>
                                      </a:rPr>
                                      <m:t>𝟐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zh-CN" sz="2800" b="1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sz="28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2800" b="1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zh-CN" sz="28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8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方正书宋_GBK"/>
                                        <a:cs typeface="Times New Roman" panose="02020603050405020304" pitchFamily="18" charset="0"/>
                                      </a:rPr>
                                      <m:t>𝟓</m:t>
                                    </m:r>
                                  </m:num>
                                  <m:den>
                                    <m:r>
                                      <a:rPr lang="en-US" sz="28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方正书宋_GBK"/>
                                        <a:cs typeface="Times New Roman" panose="02020603050405020304" pitchFamily="18" charset="0"/>
                                      </a:rPr>
                                      <m:t>𝟐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zh-CN" sz="2800" b="1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sz="28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sz="2800" b="1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zh-CN" sz="28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8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方正书宋_GBK"/>
                                        <a:cs typeface="Times New Roman" panose="02020603050405020304" pitchFamily="18" charset="0"/>
                                      </a:rPr>
                                      <m:t>𝟕</m:t>
                                    </m:r>
                                  </m:num>
                                  <m:den>
                                    <m:r>
                                      <a:rPr lang="en-US" sz="28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方正书宋_GBK"/>
                                        <a:cs typeface="Times New Roman" panose="02020603050405020304" pitchFamily="18" charset="0"/>
                                      </a:rPr>
                                      <m:t>𝟐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zh-CN" sz="2800" b="1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74007494"/>
                      </a:ext>
                    </a:extLst>
                  </a:tr>
                  <a:tr h="650173"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sz="28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2x</a:t>
                          </a:r>
                          <a:r>
                            <a:rPr lang="en-US" sz="28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8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-5x-7</a:t>
                          </a:r>
                          <a:endParaRPr lang="zh-CN" sz="2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28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zh-CN" sz="2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28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zh-CN" sz="2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endParaRPr lang="zh-CN" sz="2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endParaRPr lang="zh-CN" sz="2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28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zh-CN" sz="2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endParaRPr lang="zh-CN" sz="2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28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zh-CN" sz="2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endParaRPr lang="zh-CN" sz="2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28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zh-CN" sz="2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28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zh-CN" sz="2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716568086"/>
                      </a:ext>
                    </a:extLst>
                  </a:tr>
                  <a:tr h="1180816"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sz="28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x</a:t>
                          </a:r>
                          <a:r>
                            <a:rPr lang="en-US" sz="28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8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-2</a:t>
                          </a:r>
                          <a:r>
                            <a:rPr lang="en-US" sz="28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x</a:t>
                          </a:r>
                          <a:r>
                            <a:rPr lang="en-US" sz="28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-2</a:t>
                          </a:r>
                          <a:endParaRPr lang="zh-CN" sz="2800" b="1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28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zh-CN" sz="2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28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zh-CN" sz="2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endParaRPr lang="zh-CN" sz="2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endParaRPr lang="zh-CN" sz="2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endParaRPr lang="zh-CN" sz="2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endParaRPr lang="zh-CN" sz="2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endParaRPr lang="zh-CN" sz="2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endParaRPr lang="zh-CN" sz="2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endParaRPr lang="zh-CN" sz="2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endParaRPr lang="zh-CN" sz="2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68683018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表格 4">
                <a:extLst>
                  <a:ext uri="{FF2B5EF4-FFF2-40B4-BE49-F238E27FC236}">
                    <a16:creationId xmlns:a16="http://schemas.microsoft.com/office/drawing/2014/main" id="{92CB01E0-6C1F-D049-C4A5-A25557B5A5B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03371226"/>
                  </p:ext>
                </p:extLst>
              </p:nvPr>
            </p:nvGraphicFramePr>
            <p:xfrm>
              <a:off x="1631690" y="1340855"/>
              <a:ext cx="8352581" cy="3024212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779815">
                      <a:extLst>
                        <a:ext uri="{9D8B030D-6E8A-4147-A177-3AD203B41FA5}">
                          <a16:colId xmlns:a16="http://schemas.microsoft.com/office/drawing/2014/main" val="2252546476"/>
                        </a:ext>
                      </a:extLst>
                    </a:gridCol>
                    <a:gridCol w="522498">
                      <a:extLst>
                        <a:ext uri="{9D8B030D-6E8A-4147-A177-3AD203B41FA5}">
                          <a16:colId xmlns:a16="http://schemas.microsoft.com/office/drawing/2014/main" val="3183246618"/>
                        </a:ext>
                      </a:extLst>
                    </a:gridCol>
                    <a:gridCol w="732974">
                      <a:extLst>
                        <a:ext uri="{9D8B030D-6E8A-4147-A177-3AD203B41FA5}">
                          <a16:colId xmlns:a16="http://schemas.microsoft.com/office/drawing/2014/main" val="3262379009"/>
                        </a:ext>
                      </a:extLst>
                    </a:gridCol>
                    <a:gridCol w="607428">
                      <a:extLst>
                        <a:ext uri="{9D8B030D-6E8A-4147-A177-3AD203B41FA5}">
                          <a16:colId xmlns:a16="http://schemas.microsoft.com/office/drawing/2014/main" val="1788797827"/>
                        </a:ext>
                      </a:extLst>
                    </a:gridCol>
                    <a:gridCol w="732974">
                      <a:extLst>
                        <a:ext uri="{9D8B030D-6E8A-4147-A177-3AD203B41FA5}">
                          <a16:colId xmlns:a16="http://schemas.microsoft.com/office/drawing/2014/main" val="3849006804"/>
                        </a:ext>
                      </a:extLst>
                    </a:gridCol>
                    <a:gridCol w="732974">
                      <a:extLst>
                        <a:ext uri="{9D8B030D-6E8A-4147-A177-3AD203B41FA5}">
                          <a16:colId xmlns:a16="http://schemas.microsoft.com/office/drawing/2014/main" val="2143640038"/>
                        </a:ext>
                      </a:extLst>
                    </a:gridCol>
                    <a:gridCol w="732974">
                      <a:extLst>
                        <a:ext uri="{9D8B030D-6E8A-4147-A177-3AD203B41FA5}">
                          <a16:colId xmlns:a16="http://schemas.microsoft.com/office/drawing/2014/main" val="3380256944"/>
                        </a:ext>
                      </a:extLst>
                    </a:gridCol>
                    <a:gridCol w="522498">
                      <a:extLst>
                        <a:ext uri="{9D8B030D-6E8A-4147-A177-3AD203B41FA5}">
                          <a16:colId xmlns:a16="http://schemas.microsoft.com/office/drawing/2014/main" val="62499175"/>
                        </a:ext>
                      </a:extLst>
                    </a:gridCol>
                    <a:gridCol w="732974">
                      <a:extLst>
                        <a:ext uri="{9D8B030D-6E8A-4147-A177-3AD203B41FA5}">
                          <a16:colId xmlns:a16="http://schemas.microsoft.com/office/drawing/2014/main" val="232717174"/>
                        </a:ext>
                      </a:extLst>
                    </a:gridCol>
                    <a:gridCol w="522498">
                      <a:extLst>
                        <a:ext uri="{9D8B030D-6E8A-4147-A177-3AD203B41FA5}">
                          <a16:colId xmlns:a16="http://schemas.microsoft.com/office/drawing/2014/main" val="1117737441"/>
                        </a:ext>
                      </a:extLst>
                    </a:gridCol>
                    <a:gridCol w="732974">
                      <a:extLst>
                        <a:ext uri="{9D8B030D-6E8A-4147-A177-3AD203B41FA5}">
                          <a16:colId xmlns:a16="http://schemas.microsoft.com/office/drawing/2014/main" val="3378986489"/>
                        </a:ext>
                      </a:extLst>
                    </a:gridCol>
                  </a:tblGrid>
                  <a:tr h="1193223"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sz="28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x</a:t>
                          </a:r>
                          <a:endParaRPr lang="zh-CN" sz="2800" b="1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sz="28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zh-CN" sz="2800" b="1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15833" t="-510" r="-729167" b="-15510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sz="28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zh-CN" sz="2800" b="1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99167" t="-510" r="-545833" b="-15510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sz="28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zh-CN" sz="2800" b="1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700000" t="-510" r="-345000" b="-15510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sz="28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2800" b="1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871667" t="-510" r="-173333" b="-15510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sz="28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sz="2800" b="1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43333" t="-510" r="-1667" b="-15510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74007494"/>
                      </a:ext>
                    </a:extLst>
                  </a:tr>
                  <a:tr h="650173"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sz="28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2x</a:t>
                          </a:r>
                          <a:r>
                            <a:rPr lang="en-US" sz="28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8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-5x-7</a:t>
                          </a:r>
                          <a:endParaRPr lang="zh-CN" sz="2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28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zh-CN" sz="2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28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zh-CN" sz="2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endParaRPr lang="zh-CN" sz="2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endParaRPr lang="zh-CN" sz="2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28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zh-CN" sz="2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endParaRPr lang="zh-CN" sz="2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28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zh-CN" sz="2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endParaRPr lang="zh-CN" sz="2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28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zh-CN" sz="2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28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zh-CN" sz="2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716568086"/>
                      </a:ext>
                    </a:extLst>
                  </a:tr>
                  <a:tr h="1180816"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sz="28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x</a:t>
                          </a:r>
                          <a:r>
                            <a:rPr lang="en-US" sz="28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8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-2</a:t>
                          </a:r>
                          <a:r>
                            <a:rPr lang="en-US" sz="28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x</a:t>
                          </a:r>
                          <a:r>
                            <a:rPr lang="en-US" sz="28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-2</a:t>
                          </a:r>
                          <a:endParaRPr lang="zh-CN" sz="2800" b="1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28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zh-CN" sz="2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28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zh-CN" sz="2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endParaRPr lang="zh-CN" sz="2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endParaRPr lang="zh-CN" sz="2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endParaRPr lang="zh-CN" sz="2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endParaRPr lang="zh-CN" sz="2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endParaRPr lang="zh-CN" sz="2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endParaRPr lang="zh-CN" sz="2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endParaRPr lang="zh-CN" sz="2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endParaRPr lang="zh-CN" sz="2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4605" marR="14605" marT="14605" marB="14605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68683018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6C21CE05-9F60-D01C-E2CE-AF58105618EE}"/>
                  </a:ext>
                </a:extLst>
              </p:cNvPr>
              <p:cNvSpPr txBox="1"/>
              <p:nvPr/>
            </p:nvSpPr>
            <p:spPr>
              <a:xfrm>
                <a:off x="875637" y="4509075"/>
                <a:ext cx="8928620" cy="133722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方程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的解为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𝟕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方程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的解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之间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之间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6C21CE05-9F60-D01C-E2CE-AF58105618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5637" y="4509075"/>
                <a:ext cx="8928620" cy="1337226"/>
              </a:xfrm>
              <a:prstGeom prst="rect">
                <a:avLst/>
              </a:prstGeom>
              <a:blipFill>
                <a:blip r:embed="rId4"/>
                <a:stretch>
                  <a:fillRect l="-1434" b="-50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文本框 8">
            <a:extLst>
              <a:ext uri="{FF2B5EF4-FFF2-40B4-BE49-F238E27FC236}">
                <a16:creationId xmlns:a16="http://schemas.microsoft.com/office/drawing/2014/main" id="{448D86CB-40E7-0B9A-5620-0C290C50A041}"/>
              </a:ext>
            </a:extLst>
          </p:cNvPr>
          <p:cNvSpPr txBox="1"/>
          <p:nvPr/>
        </p:nvSpPr>
        <p:spPr>
          <a:xfrm>
            <a:off x="3503820" y="2591351"/>
            <a:ext cx="31689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BFEB237F-54DB-3DA3-A432-A21977EF763B}"/>
              </a:ext>
            </a:extLst>
          </p:cNvPr>
          <p:cNvSpPr txBox="1"/>
          <p:nvPr/>
        </p:nvSpPr>
        <p:spPr>
          <a:xfrm>
            <a:off x="3935850" y="2599615"/>
            <a:ext cx="60491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766B5BD7-7185-2F37-C6CB-260A1D6B94FE}"/>
              </a:ext>
            </a:extLst>
          </p:cNvPr>
          <p:cNvSpPr txBox="1"/>
          <p:nvPr/>
        </p:nvSpPr>
        <p:spPr>
          <a:xfrm>
            <a:off x="4655900" y="2599615"/>
            <a:ext cx="53290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C82018D7-DF5B-22E4-A7E3-5E80424F3481}"/>
              </a:ext>
            </a:extLst>
          </p:cNvPr>
          <p:cNvSpPr txBox="1"/>
          <p:nvPr/>
        </p:nvSpPr>
        <p:spPr>
          <a:xfrm>
            <a:off x="5339947" y="2599615"/>
            <a:ext cx="53290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3BE229A5-7A28-81B3-B9A1-14A46B9E2DEA}"/>
              </a:ext>
            </a:extLst>
          </p:cNvPr>
          <p:cNvSpPr txBox="1"/>
          <p:nvPr/>
        </p:nvSpPr>
        <p:spPr>
          <a:xfrm>
            <a:off x="5980692" y="2599615"/>
            <a:ext cx="67691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6BDF21BF-F090-BAC4-AE9C-22E4962B7873}"/>
              </a:ext>
            </a:extLst>
          </p:cNvPr>
          <p:cNvSpPr txBox="1"/>
          <p:nvPr/>
        </p:nvSpPr>
        <p:spPr>
          <a:xfrm>
            <a:off x="6679202" y="2564940"/>
            <a:ext cx="67691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54F29B34-4B13-B8F3-8195-0E4BF2ADC5C2}"/>
              </a:ext>
            </a:extLst>
          </p:cNvPr>
          <p:cNvSpPr txBox="1"/>
          <p:nvPr/>
        </p:nvSpPr>
        <p:spPr>
          <a:xfrm>
            <a:off x="7413964" y="2605706"/>
            <a:ext cx="60491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785C8FE7-5440-C337-59FE-92BB870B9004}"/>
              </a:ext>
            </a:extLst>
          </p:cNvPr>
          <p:cNvSpPr txBox="1"/>
          <p:nvPr/>
        </p:nvSpPr>
        <p:spPr>
          <a:xfrm>
            <a:off x="8098011" y="2613085"/>
            <a:ext cx="53290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C78F3FD6-E3FD-7A23-8A8A-4D4BFDBCF65F}"/>
              </a:ext>
            </a:extLst>
          </p:cNvPr>
          <p:cNvSpPr txBox="1"/>
          <p:nvPr/>
        </p:nvSpPr>
        <p:spPr>
          <a:xfrm>
            <a:off x="8630916" y="2615866"/>
            <a:ext cx="60491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C3DECF20-34C1-9F0A-AD47-64AFD051A5E6}"/>
              </a:ext>
            </a:extLst>
          </p:cNvPr>
          <p:cNvSpPr txBox="1"/>
          <p:nvPr/>
        </p:nvSpPr>
        <p:spPr>
          <a:xfrm>
            <a:off x="9300361" y="2613085"/>
            <a:ext cx="4609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6C612CFF-AF70-03C7-FBFA-CF9F806C8457}"/>
              </a:ext>
            </a:extLst>
          </p:cNvPr>
          <p:cNvSpPr txBox="1"/>
          <p:nvPr/>
        </p:nvSpPr>
        <p:spPr>
          <a:xfrm>
            <a:off x="3575825" y="3478209"/>
            <a:ext cx="24488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id="{8DFAE0AA-A3D0-19BF-A2BB-DA8CDA398D66}"/>
                  </a:ext>
                </a:extLst>
              </p:cNvPr>
              <p:cNvSpPr txBox="1"/>
              <p:nvPr/>
            </p:nvSpPr>
            <p:spPr>
              <a:xfrm>
                <a:off x="4004893" y="3378850"/>
                <a:ext cx="518165" cy="7126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en-US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endPara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DB251C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id="{8DFAE0AA-A3D0-19BF-A2BB-DA8CDA398D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4893" y="3378850"/>
                <a:ext cx="518165" cy="712631"/>
              </a:xfrm>
              <a:prstGeom prst="rect">
                <a:avLst/>
              </a:prstGeom>
              <a:blipFill>
                <a:blip r:embed="rId5"/>
                <a:stretch>
                  <a:fillRect l="-18824" b="-94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文本框 32">
            <a:extLst>
              <a:ext uri="{FF2B5EF4-FFF2-40B4-BE49-F238E27FC236}">
                <a16:creationId xmlns:a16="http://schemas.microsoft.com/office/drawing/2014/main" id="{134C863F-1048-69B8-DA79-5ABB84084A15}"/>
              </a:ext>
            </a:extLst>
          </p:cNvPr>
          <p:cNvSpPr txBox="1"/>
          <p:nvPr/>
        </p:nvSpPr>
        <p:spPr>
          <a:xfrm>
            <a:off x="4671145" y="3481519"/>
            <a:ext cx="53290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5" name="文本框 34">
                <a:extLst>
                  <a:ext uri="{FF2B5EF4-FFF2-40B4-BE49-F238E27FC236}">
                    <a16:creationId xmlns:a16="http://schemas.microsoft.com/office/drawing/2014/main" id="{CD066B6A-699A-6943-3703-A03001A66D50}"/>
                  </a:ext>
                </a:extLst>
              </p:cNvPr>
              <p:cNvSpPr txBox="1"/>
              <p:nvPr/>
            </p:nvSpPr>
            <p:spPr>
              <a:xfrm>
                <a:off x="5267941" y="3388371"/>
                <a:ext cx="676915" cy="7126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1" i="1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en-US" sz="2800" b="1" i="1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altLang="zh-CN" sz="2800" b="1" i="1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𝟏𝟏</m:t>
                        </m:r>
                      </m:num>
                      <m:den>
                        <m:r>
                          <a:rPr kumimoji="0" lang="en-US" altLang="zh-CN" sz="2800" b="1" i="1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endParaRPr kumimoji="0" lang="zh-CN" altLang="en-US" sz="2800" b="1" i="0" strike="noStrike" kern="1200" cap="none" spc="0" normalizeH="0" baseline="0" noProof="0" dirty="0">
                  <a:ln>
                    <a:noFill/>
                  </a:ln>
                  <a:solidFill>
                    <a:srgbClr val="DB251C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5" name="文本框 34">
                <a:extLst>
                  <a:ext uri="{FF2B5EF4-FFF2-40B4-BE49-F238E27FC236}">
                    <a16:creationId xmlns:a16="http://schemas.microsoft.com/office/drawing/2014/main" id="{CD066B6A-699A-6943-3703-A03001A66D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7941" y="3388371"/>
                <a:ext cx="676915" cy="712631"/>
              </a:xfrm>
              <a:prstGeom prst="rect">
                <a:avLst/>
              </a:prstGeom>
              <a:blipFill>
                <a:blip r:embed="rId6"/>
                <a:stretch>
                  <a:fillRect l="-13514" b="-94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文本框 36">
            <a:extLst>
              <a:ext uri="{FF2B5EF4-FFF2-40B4-BE49-F238E27FC236}">
                <a16:creationId xmlns:a16="http://schemas.microsoft.com/office/drawing/2014/main" id="{47F2677C-7A53-7FBC-2584-F195103316AB}"/>
              </a:ext>
            </a:extLst>
          </p:cNvPr>
          <p:cNvSpPr txBox="1"/>
          <p:nvPr/>
        </p:nvSpPr>
        <p:spPr>
          <a:xfrm>
            <a:off x="6052696" y="3485530"/>
            <a:ext cx="53290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" name="文本框 38">
                <a:extLst>
                  <a:ext uri="{FF2B5EF4-FFF2-40B4-BE49-F238E27FC236}">
                    <a16:creationId xmlns:a16="http://schemas.microsoft.com/office/drawing/2014/main" id="{3AEDF06D-61B1-01EF-049E-CFBE1E0F0526}"/>
                  </a:ext>
                </a:extLst>
              </p:cNvPr>
              <p:cNvSpPr txBox="1"/>
              <p:nvPr/>
            </p:nvSpPr>
            <p:spPr>
              <a:xfrm>
                <a:off x="6679202" y="3413525"/>
                <a:ext cx="738963" cy="7126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en-US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𝟏𝟏</m:t>
                        </m:r>
                      </m:num>
                      <m:den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endParaRPr lang="zh-CN" altLang="en-US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39" name="文本框 38">
                <a:extLst>
                  <a:ext uri="{FF2B5EF4-FFF2-40B4-BE49-F238E27FC236}">
                    <a16:creationId xmlns:a16="http://schemas.microsoft.com/office/drawing/2014/main" id="{3AEDF06D-61B1-01EF-049E-CFBE1E0F05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9202" y="3413525"/>
                <a:ext cx="738963" cy="712631"/>
              </a:xfrm>
              <a:prstGeom prst="rect">
                <a:avLst/>
              </a:prstGeom>
              <a:blipFill>
                <a:blip r:embed="rId7"/>
                <a:stretch>
                  <a:fillRect l="-17355" b="-94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文本框 40">
            <a:extLst>
              <a:ext uri="{FF2B5EF4-FFF2-40B4-BE49-F238E27FC236}">
                <a16:creationId xmlns:a16="http://schemas.microsoft.com/office/drawing/2014/main" id="{3BAB6057-744F-3C8A-690C-12D5EA821E9A}"/>
              </a:ext>
            </a:extLst>
          </p:cNvPr>
          <p:cNvSpPr txBox="1"/>
          <p:nvPr/>
        </p:nvSpPr>
        <p:spPr>
          <a:xfrm>
            <a:off x="7449966" y="3488840"/>
            <a:ext cx="53290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3" name="文本框 42">
                <a:extLst>
                  <a:ext uri="{FF2B5EF4-FFF2-40B4-BE49-F238E27FC236}">
                    <a16:creationId xmlns:a16="http://schemas.microsoft.com/office/drawing/2014/main" id="{6F9183F0-A727-746E-BB8E-7FC8205772D8}"/>
                  </a:ext>
                </a:extLst>
              </p:cNvPr>
              <p:cNvSpPr txBox="1"/>
              <p:nvPr/>
            </p:nvSpPr>
            <p:spPr>
              <a:xfrm>
                <a:off x="8020931" y="3378850"/>
                <a:ext cx="604910" cy="7126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en-US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endPara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DB251C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3" name="文本框 42">
                <a:extLst>
                  <a:ext uri="{FF2B5EF4-FFF2-40B4-BE49-F238E27FC236}">
                    <a16:creationId xmlns:a16="http://schemas.microsoft.com/office/drawing/2014/main" id="{6F9183F0-A727-746E-BB8E-7FC8205772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0931" y="3378850"/>
                <a:ext cx="604910" cy="712631"/>
              </a:xfrm>
              <a:prstGeom prst="rect">
                <a:avLst/>
              </a:prstGeom>
              <a:blipFill>
                <a:blip r:embed="rId8"/>
                <a:stretch>
                  <a:fillRect l="-9091" b="-94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文本框 44">
            <a:extLst>
              <a:ext uri="{FF2B5EF4-FFF2-40B4-BE49-F238E27FC236}">
                <a16:creationId xmlns:a16="http://schemas.microsoft.com/office/drawing/2014/main" id="{6245F657-089C-27C2-CACD-0DC53644E08A}"/>
              </a:ext>
            </a:extLst>
          </p:cNvPr>
          <p:cNvSpPr txBox="1"/>
          <p:nvPr/>
        </p:nvSpPr>
        <p:spPr>
          <a:xfrm>
            <a:off x="8719746" y="3481519"/>
            <a:ext cx="51816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7" name="文本框 46">
                <a:extLst>
                  <a:ext uri="{FF2B5EF4-FFF2-40B4-BE49-F238E27FC236}">
                    <a16:creationId xmlns:a16="http://schemas.microsoft.com/office/drawing/2014/main" id="{FBC2E619-D040-8969-FB65-C36A56B5E8AE}"/>
                  </a:ext>
                </a:extLst>
              </p:cNvPr>
              <p:cNvSpPr txBox="1"/>
              <p:nvPr/>
            </p:nvSpPr>
            <p:spPr>
              <a:xfrm>
                <a:off x="9107394" y="3300968"/>
                <a:ext cx="846833" cy="8989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zh-CN" altLang="en-US" sz="2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B251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kumimoji="0" lang="en-US" altLang="zh-CN" sz="2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DB251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𝟏𝟑</m:t>
                          </m:r>
                        </m:num>
                        <m:den>
                          <m:r>
                            <a:rPr kumimoji="0" lang="en-US" altLang="zh-CN" sz="2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DB251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zh-CN" altLang="en-US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47" name="文本框 46">
                <a:extLst>
                  <a:ext uri="{FF2B5EF4-FFF2-40B4-BE49-F238E27FC236}">
                    <a16:creationId xmlns:a16="http://schemas.microsoft.com/office/drawing/2014/main" id="{FBC2E619-D040-8969-FB65-C36A56B5E8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07394" y="3300968"/>
                <a:ext cx="846833" cy="89896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6862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3" grpId="0"/>
      <p:bldP spid="15" grpId="0"/>
      <p:bldP spid="17" grpId="0"/>
      <p:bldP spid="19" grpId="0"/>
      <p:bldP spid="21" grpId="0"/>
      <p:bldP spid="23" grpId="0"/>
      <p:bldP spid="25" grpId="0"/>
      <p:bldP spid="27" grpId="0"/>
      <p:bldP spid="29" grpId="0"/>
      <p:bldP spid="31" grpId="0"/>
      <p:bldP spid="33" grpId="0"/>
      <p:bldP spid="35" grpId="0"/>
      <p:bldP spid="37" grpId="0"/>
      <p:bldP spid="39" grpId="0"/>
      <p:bldP spid="41" grpId="0"/>
      <p:bldP spid="43" grpId="0"/>
      <p:bldP spid="45" grpId="0"/>
      <p:bldP spid="4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201433-98C0-B9FE-2F4D-CC59840659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7.jpeg">
            <a:extLst>
              <a:ext uri="{FF2B5EF4-FFF2-40B4-BE49-F238E27FC236}">
                <a16:creationId xmlns:a16="http://schemas.microsoft.com/office/drawing/2014/main" id="{9B4CF1B0-D1CC-75AE-65AE-BDF5F65C8D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3895" y="449442"/>
            <a:ext cx="3198747" cy="467975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EA800FFC-5903-E6DA-128A-535185DE1655}"/>
              </a:ext>
            </a:extLst>
          </p:cNvPr>
          <p:cNvSpPr txBox="1"/>
          <p:nvPr/>
        </p:nvSpPr>
        <p:spPr>
          <a:xfrm>
            <a:off x="638883" y="1076892"/>
            <a:ext cx="10512730" cy="19538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若关于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的一元二次方程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+2=0(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≠0)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有一根为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025,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则一元二次方程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+1)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+1)+2=0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必有一根为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023	       B.2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024	           C.2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025	           D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026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CA77E659-ECBD-CD81-7209-9E95D42AE51F}"/>
              </a:ext>
            </a:extLst>
          </p:cNvPr>
          <p:cNvSpPr txBox="1"/>
          <p:nvPr/>
        </p:nvSpPr>
        <p:spPr>
          <a:xfrm>
            <a:off x="638882" y="3112509"/>
            <a:ext cx="10929497" cy="19495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若方程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=0(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≠0)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满足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=0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=0,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则方程的根是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-1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是方程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=0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的一个根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的值为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AB64D4E3-188E-405F-AAD6-42A756F6BAB6}"/>
              </a:ext>
            </a:extLst>
          </p:cNvPr>
          <p:cNvSpPr txBox="1"/>
          <p:nvPr/>
        </p:nvSpPr>
        <p:spPr>
          <a:xfrm>
            <a:off x="7651240" y="1844890"/>
            <a:ext cx="38889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52B2AB16-ACE4-B69C-427A-776E90E53704}"/>
              </a:ext>
            </a:extLst>
          </p:cNvPr>
          <p:cNvSpPr txBox="1"/>
          <p:nvPr/>
        </p:nvSpPr>
        <p:spPr>
          <a:xfrm>
            <a:off x="1271665" y="3861030"/>
            <a:ext cx="10800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zh-CN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kumimoji="0" lang="en-US" altLang="zh-CN" sz="2800" b="1" i="1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zh-CN" altLang="en-US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DE1F2D9D-E9A8-C338-D0F8-5DB8806B8144}"/>
              </a:ext>
            </a:extLst>
          </p:cNvPr>
          <p:cNvSpPr txBox="1"/>
          <p:nvPr/>
        </p:nvSpPr>
        <p:spPr>
          <a:xfrm>
            <a:off x="9138920" y="4538797"/>
            <a:ext cx="7013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3130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B874B1-F632-265D-453F-1D8A619AC2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271BE9D0-B7C7-35DB-722D-9C338E624CB4}"/>
              </a:ext>
            </a:extLst>
          </p:cNvPr>
          <p:cNvSpPr txBox="1"/>
          <p:nvPr/>
        </p:nvSpPr>
        <p:spPr>
          <a:xfrm>
            <a:off x="623620" y="509431"/>
            <a:ext cx="1051273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相框长为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宽为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内有宽度相同的边缘木板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里面用来夹相片的面积为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则相框的边缘宽为多少厘米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若设相框的边缘宽度为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 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请列出方程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并化成一般形式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8.jpeg">
            <a:extLst>
              <a:ext uri="{FF2B5EF4-FFF2-40B4-BE49-F238E27FC236}">
                <a16:creationId xmlns:a16="http://schemas.microsoft.com/office/drawing/2014/main" id="{E64A1A45-C15E-6D0F-E16A-8A73FEE55E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2140" y="2744062"/>
            <a:ext cx="1965690" cy="1871535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748C650C-782B-8471-F890-C1E8953AEC5B}"/>
              </a:ext>
            </a:extLst>
          </p:cNvPr>
          <p:cNvSpPr txBox="1"/>
          <p:nvPr/>
        </p:nvSpPr>
        <p:spPr>
          <a:xfrm>
            <a:off x="623620" y="2062103"/>
            <a:ext cx="561639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:(1)(10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)(6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化成一般形式为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x+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C233830A-5134-0438-5B2B-44B250622ECE}"/>
              </a:ext>
            </a:extLst>
          </p:cNvPr>
          <p:cNvSpPr txBox="1"/>
          <p:nvPr/>
        </p:nvSpPr>
        <p:spPr>
          <a:xfrm>
            <a:off x="596965" y="3418220"/>
            <a:ext cx="610616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的取值范围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4E961FDF-D562-B788-E286-07ECB0F052F3}"/>
                  </a:ext>
                </a:extLst>
              </p:cNvPr>
              <p:cNvSpPr txBox="1"/>
              <p:nvPr/>
            </p:nvSpPr>
            <p:spPr>
              <a:xfrm>
                <a:off x="594380" y="4109117"/>
                <a:ext cx="6106160" cy="14679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根据题意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sz="28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𝟏𝟎</m:t>
                              </m:r>
                              <m:r>
                                <a:rPr lang="en-US" altLang="zh-CN" sz="28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altLang="zh-CN" sz="28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  <m:r>
                                <a:rPr lang="en-US" altLang="zh-CN" sz="28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  <m:r>
                                <a:rPr lang="zh-CN" altLang="en-US" sz="2800" b="1" i="1">
                                  <a:solidFill>
                                    <a:srgbClr val="DB251C"/>
                                  </a:solidFill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＞</m:t>
                              </m:r>
                              <m:r>
                                <a:rPr lang="en-US" altLang="zh-CN" sz="28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𝟎</m:t>
                              </m:r>
                              <m:r>
                                <a:rPr lang="en-US" altLang="zh-CN" sz="28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sz="28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𝟔</m:t>
                              </m:r>
                              <m:r>
                                <a:rPr lang="en-US" altLang="zh-CN" sz="28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altLang="zh-CN" sz="28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  <m:r>
                                <a:rPr lang="en-US" altLang="zh-CN" sz="28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  <m:r>
                                <a:rPr lang="zh-CN" altLang="en-US" sz="2800" b="1" i="1">
                                  <a:solidFill>
                                    <a:srgbClr val="DB251C"/>
                                  </a:solidFill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＞</m:t>
                              </m:r>
                              <m:r>
                                <a:rPr lang="en-US" altLang="zh-CN" sz="28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𝟎</m:t>
                              </m:r>
                              <m:r>
                                <a:rPr lang="en-US" altLang="zh-CN" sz="28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sz="28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  <m:r>
                                <a:rPr lang="zh-CN" altLang="en-US" sz="2800" b="1" i="1">
                                  <a:solidFill>
                                    <a:srgbClr val="DB251C"/>
                                  </a:solidFill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＞</m:t>
                              </m:r>
                              <m:r>
                                <a:rPr lang="en-US" altLang="zh-CN" sz="28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𝟎</m:t>
                              </m:r>
                              <m:r>
                                <a:rPr lang="en-US" altLang="zh-CN" sz="28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.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4E961FDF-D562-B788-E286-07ECB0F052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380" y="4109117"/>
                <a:ext cx="6106160" cy="1467966"/>
              </a:xfrm>
              <a:prstGeom prst="rect">
                <a:avLst/>
              </a:prstGeom>
              <a:blipFill>
                <a:blip r:embed="rId4"/>
                <a:stretch>
                  <a:fillRect l="-209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7568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EAA283-D257-331C-89B9-89FF08C365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6EA92B75-C413-A353-C21E-619D541380DF}"/>
              </a:ext>
            </a:extLst>
          </p:cNvPr>
          <p:cNvSpPr txBox="1"/>
          <p:nvPr/>
        </p:nvSpPr>
        <p:spPr>
          <a:xfrm>
            <a:off x="839635" y="476795"/>
            <a:ext cx="309621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完成下表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16C0447C-F8EC-B1AA-1430-7B2F9ABC3A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0610709"/>
              </p:ext>
            </p:extLst>
          </p:nvPr>
        </p:nvGraphicFramePr>
        <p:xfrm>
          <a:off x="2639760" y="1350545"/>
          <a:ext cx="4896340" cy="911860"/>
        </p:xfrm>
        <a:graphic>
          <a:graphicData uri="http://schemas.openxmlformats.org/drawingml/2006/table">
            <a:tbl>
              <a:tblPr firstRow="1" firstCol="1" bandRow="1"/>
              <a:tblGrid>
                <a:gridCol w="2283940">
                  <a:extLst>
                    <a:ext uri="{9D8B030D-6E8A-4147-A177-3AD203B41FA5}">
                      <a16:colId xmlns:a16="http://schemas.microsoft.com/office/drawing/2014/main" val="1198244022"/>
                    </a:ext>
                  </a:extLst>
                </a:gridCol>
                <a:gridCol w="870800">
                  <a:extLst>
                    <a:ext uri="{9D8B030D-6E8A-4147-A177-3AD203B41FA5}">
                      <a16:colId xmlns:a16="http://schemas.microsoft.com/office/drawing/2014/main" val="299342675"/>
                    </a:ext>
                  </a:extLst>
                </a:gridCol>
                <a:gridCol w="870800">
                  <a:extLst>
                    <a:ext uri="{9D8B030D-6E8A-4147-A177-3AD203B41FA5}">
                      <a16:colId xmlns:a16="http://schemas.microsoft.com/office/drawing/2014/main" val="1158899071"/>
                    </a:ext>
                  </a:extLst>
                </a:gridCol>
                <a:gridCol w="870800">
                  <a:extLst>
                    <a:ext uri="{9D8B030D-6E8A-4147-A177-3AD203B41FA5}">
                      <a16:colId xmlns:a16="http://schemas.microsoft.com/office/drawing/2014/main" val="3522517983"/>
                    </a:ext>
                  </a:extLst>
                </a:gridCol>
              </a:tblGrid>
              <a:tr h="21780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endParaRPr lang="zh-CN" sz="2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4970663"/>
                  </a:ext>
                </a:extLst>
              </a:tr>
              <a:tr h="26298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ax</a:t>
                      </a:r>
                      <a:r>
                        <a:rPr lang="en-US" sz="28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+bx+c</a:t>
                      </a:r>
                      <a:endParaRPr lang="zh-CN" sz="2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sz="2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sz="2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2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5068018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4E949C7E-C270-013B-38C5-F2B504C9705C}"/>
              </a:ext>
            </a:extLst>
          </p:cNvPr>
          <p:cNvSpPr txBox="1"/>
          <p:nvPr/>
        </p:nvSpPr>
        <p:spPr>
          <a:xfrm>
            <a:off x="820130" y="2905780"/>
            <a:ext cx="734451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根据上表判断相框的边缘宽是多少厘米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C6921620-2E48-82C2-07E1-EDFF5C78487D}"/>
              </a:ext>
            </a:extLst>
          </p:cNvPr>
          <p:cNvSpPr txBox="1"/>
          <p:nvPr/>
        </p:nvSpPr>
        <p:spPr>
          <a:xfrm>
            <a:off x="882770" y="3803890"/>
            <a:ext cx="610616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相框的边缘宽是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55A38A57-DDCF-ED59-23E8-E3F710DE0C1B}"/>
              </a:ext>
            </a:extLst>
          </p:cNvPr>
          <p:cNvSpPr txBox="1"/>
          <p:nvPr/>
        </p:nvSpPr>
        <p:spPr>
          <a:xfrm>
            <a:off x="5116145" y="1751875"/>
            <a:ext cx="4609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CD672CA0-BAAB-D7B7-43DE-121574D49BAD}"/>
              </a:ext>
            </a:extLst>
          </p:cNvPr>
          <p:cNvSpPr txBox="1"/>
          <p:nvPr/>
        </p:nvSpPr>
        <p:spPr>
          <a:xfrm>
            <a:off x="5951990" y="1795952"/>
            <a:ext cx="53290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3B4D20A0-396D-F00B-E5A3-CC71D4F31540}"/>
              </a:ext>
            </a:extLst>
          </p:cNvPr>
          <p:cNvSpPr txBox="1"/>
          <p:nvPr/>
        </p:nvSpPr>
        <p:spPr>
          <a:xfrm>
            <a:off x="6744045" y="1767569"/>
            <a:ext cx="53290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464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3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0828A1-53E3-CC29-CACF-14C356E8F4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9.jpeg">
            <a:extLst>
              <a:ext uri="{FF2B5EF4-FFF2-40B4-BE49-F238E27FC236}">
                <a16:creationId xmlns:a16="http://schemas.microsoft.com/office/drawing/2014/main" id="{677C5A4F-CE1D-04A1-66F8-7C0D908DB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60" y="548800"/>
            <a:ext cx="3666722" cy="467975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9BF73DDE-E104-5BD8-4E09-C44F4A816D52}"/>
              </a:ext>
            </a:extLst>
          </p:cNvPr>
          <p:cNvSpPr txBox="1"/>
          <p:nvPr/>
        </p:nvSpPr>
        <p:spPr>
          <a:xfrm>
            <a:off x="551614" y="1268850"/>
            <a:ext cx="1087275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若关于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的方程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+(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+1)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+0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5=0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的一个实数根的倒数恰是它本身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的值是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59FC5D80-DE31-F337-98DA-925083B20C1C}"/>
                  </a:ext>
                </a:extLst>
              </p:cNvPr>
              <p:cNvSpPr txBox="1"/>
              <p:nvPr/>
            </p:nvSpPr>
            <p:spPr>
              <a:xfrm>
                <a:off x="551614" y="2354206"/>
                <a:ext cx="10224710" cy="72115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13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-2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025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+1=0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的一个根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求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-2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024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𝟎𝟐𝟓</m:t>
                        </m:r>
                      </m:num>
                      <m:den>
                        <m:sSup>
                          <m:sSupPr>
                            <m:ctrlPr>
                              <a:rPr lang="zh-CN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8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28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59FC5D80-DE31-F337-98DA-925083B20C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614" y="2354206"/>
                <a:ext cx="10224710" cy="721159"/>
              </a:xfrm>
              <a:prstGeom prst="rect">
                <a:avLst/>
              </a:prstGeom>
              <a:blipFill>
                <a:blip r:embed="rId4"/>
                <a:stretch>
                  <a:fillRect l="-1192" b="-93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6417AEF9-F920-A6FA-DD9B-6AE06AD568DC}"/>
                  </a:ext>
                </a:extLst>
              </p:cNvPr>
              <p:cNvSpPr txBox="1"/>
              <p:nvPr/>
            </p:nvSpPr>
            <p:spPr>
              <a:xfrm>
                <a:off x="623620" y="3189214"/>
                <a:ext cx="6048420" cy="270035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∵a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025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的一个根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∴a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025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∴a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024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a=a-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025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原式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=a-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𝟎𝟐𝟓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024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 sz="2800" b="1" dirty="0">
                  <a:solidFill>
                    <a:srgbClr val="DB251C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6417AEF9-F920-A6FA-DD9B-6AE06AD568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3189214"/>
                <a:ext cx="6048420" cy="2700355"/>
              </a:xfrm>
              <a:prstGeom prst="rect">
                <a:avLst/>
              </a:prstGeom>
              <a:blipFill>
                <a:blip r:embed="rId5"/>
                <a:stretch>
                  <a:fillRect l="-2016" t="-2935" b="-18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文本框 9">
            <a:extLst>
              <a:ext uri="{FF2B5EF4-FFF2-40B4-BE49-F238E27FC236}">
                <a16:creationId xmlns:a16="http://schemas.microsoft.com/office/drawing/2014/main" id="{2800609C-442A-F969-3B96-F8DE83D0325F}"/>
              </a:ext>
            </a:extLst>
          </p:cNvPr>
          <p:cNvSpPr txBox="1"/>
          <p:nvPr/>
        </p:nvSpPr>
        <p:spPr>
          <a:xfrm>
            <a:off x="2610889" y="1691988"/>
            <a:ext cx="161298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1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2800" b="1" i="1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kumimoji="0" lang="zh-CN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kumimoji="0" lang="en-US" altLang="zh-CN" sz="2800" b="1" i="1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kumimoji="0" lang="zh-CN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1973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1330</TotalTime>
  <Words>835</Words>
  <Application>Microsoft Office PowerPoint</Application>
  <PresentationFormat>宽屏</PresentationFormat>
  <Paragraphs>111</Paragraphs>
  <Slides>9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6" baseType="lpstr">
      <vt:lpstr>黑体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lastModifiedBy>PC</cp:lastModifiedBy>
  <cp:revision>166</cp:revision>
  <dcterms:created xsi:type="dcterms:W3CDTF">2024-04-24T12:16:00Z</dcterms:created>
  <dcterms:modified xsi:type="dcterms:W3CDTF">2025-03-28T08:50:34Z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2052-12.1.0.19770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